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75" r:id="rId3"/>
    <p:sldId id="257" r:id="rId4"/>
    <p:sldId id="263" r:id="rId5"/>
    <p:sldId id="264" r:id="rId6"/>
    <p:sldId id="273" r:id="rId7"/>
    <p:sldId id="259" r:id="rId8"/>
    <p:sldId id="271" r:id="rId9"/>
    <p:sldId id="262" r:id="rId10"/>
    <p:sldId id="274" r:id="rId11"/>
    <p:sldId id="272" r:id="rId12"/>
    <p:sldId id="265" r:id="rId13"/>
    <p:sldId id="266" r:id="rId14"/>
    <p:sldId id="268" r:id="rId15"/>
    <p:sldId id="260" r:id="rId16"/>
    <p:sldId id="270" r:id="rId17"/>
    <p:sldId id="267" r:id="rId18"/>
    <p:sldId id="269" r:id="rId19"/>
    <p:sldId id="261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94633"/>
  </p:normalViewPr>
  <p:slideViewPr>
    <p:cSldViewPr snapToGrid="0" snapToObjects="1">
      <p:cViewPr varScale="1">
        <p:scale>
          <a:sx n="90" d="100"/>
          <a:sy n="90" d="100"/>
        </p:scale>
        <p:origin x="89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EA406E-7FC0-F340-8E52-92D83AAA25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8C0128-73A9-3C47-9D40-0CE69D7C4D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04BED8-9D38-1344-B85E-30BA8DB596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F7343-0F3E-1944-9363-53E4824C7CAD}" type="datetimeFigureOut">
              <a:rPr lang="en-US" smtClean="0"/>
              <a:t>8/15/20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4EF295-08D9-BC4D-A378-F0B9D14654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B4867A-1732-ED46-8002-A088025DA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7C5B6-4D18-9446-B35C-A4A59C0BF8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8461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793BC9-D305-D143-A982-3E0396301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92FF04F-0EA8-9445-BDC5-AEFCD538D0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143302-E9AD-F64E-81BA-3D2DFBB295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F7343-0F3E-1944-9363-53E4824C7CAD}" type="datetimeFigureOut">
              <a:rPr lang="en-US" smtClean="0"/>
              <a:t>8/15/20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EA62D4-FC76-F041-860A-6ABBDB37C6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B1883D-1D81-504B-B407-3F0A73538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7C5B6-4D18-9446-B35C-A4A59C0BF8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6455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E8E4407-FCDE-A44A-92BF-5975E7A03B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ED47A0-F4D1-2442-8915-F0634CF475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1799FB-525F-FD47-B520-89486420E4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F7343-0F3E-1944-9363-53E4824C7CAD}" type="datetimeFigureOut">
              <a:rPr lang="en-US" smtClean="0"/>
              <a:t>8/15/20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505AFE-8492-8540-B6C3-26A521455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F328A9-5804-6049-9CF3-25EAA6492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7C5B6-4D18-9446-B35C-A4A59C0BF8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7559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2843A1-895F-8D45-86BF-195E6CC04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0AC6F9-F8EF-4745-A6BC-1B1FD03DFA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CFDE85-BFA1-2D45-A55F-C7039420E8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F7343-0F3E-1944-9363-53E4824C7CAD}" type="datetimeFigureOut">
              <a:rPr lang="en-US" smtClean="0"/>
              <a:t>8/15/20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295E9F-57A6-B242-BF9D-E52392E242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F89494-070A-E845-B985-468CE1CB6E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7C5B6-4D18-9446-B35C-A4A59C0BF8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1959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BD97AE-1889-D840-B6F8-8F719058AA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33FB89-5E53-464A-AC27-F67D29BE31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D963B9-5211-C74A-839B-867977CA1D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F7343-0F3E-1944-9363-53E4824C7CAD}" type="datetimeFigureOut">
              <a:rPr lang="en-US" smtClean="0"/>
              <a:t>8/15/20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93C841-73B0-C04C-B03F-A3115B2203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D13D2D-7DFA-E543-81BC-8B9CC5F7F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7C5B6-4D18-9446-B35C-A4A59C0BF8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3563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A8560-B02A-5647-ABE0-8C96335AA6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955FA4-235D-FF48-B672-7FFE1BCDDC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0ABCBF-A88B-3149-8C6F-896CD554E8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77914C-598D-6A44-909E-F1FC5573D4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F7343-0F3E-1944-9363-53E4824C7CAD}" type="datetimeFigureOut">
              <a:rPr lang="en-US" smtClean="0"/>
              <a:t>8/15/20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4698D8-1F24-9C49-9270-BAF67EE994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C516BE-B96F-C348-8A8C-2C781CD319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7C5B6-4D18-9446-B35C-A4A59C0BF8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3094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69EDB-D647-FD42-86B3-8542648FA6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70BDEC-0AF6-F148-936F-A171659254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867F76-242B-0B4A-A5A5-67D039C772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63453BD-6A78-1F4E-A2F8-6ACCF9E7E73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021C081-99DE-0343-B0DD-A54500EEC4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5B5681A-9A56-E842-907C-CE56631785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F7343-0F3E-1944-9363-53E4824C7CAD}" type="datetimeFigureOut">
              <a:rPr lang="en-US" smtClean="0"/>
              <a:t>8/15/20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19B1825-7B4C-544E-B932-5D21A33795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CF960DA-F41A-AF49-A4F2-1EB323965C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7C5B6-4D18-9446-B35C-A4A59C0BF8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8167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647AA0-2A05-CA44-94E6-A036B60FD8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B1B1640-3224-B04E-902A-6E2F675F23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F7343-0F3E-1944-9363-53E4824C7CAD}" type="datetimeFigureOut">
              <a:rPr lang="en-US" smtClean="0"/>
              <a:t>8/15/20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45408B-FAF5-E940-ACCB-D0215BB565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9AB84D-C300-1143-825E-76A90FCC5D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7C5B6-4D18-9446-B35C-A4A59C0BF8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4223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8430775-BFCE-BA4E-A299-9EFE2D98D8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F7343-0F3E-1944-9363-53E4824C7CAD}" type="datetimeFigureOut">
              <a:rPr lang="en-US" smtClean="0"/>
              <a:t>8/15/20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EBA928B-4A68-004B-8DFC-B3652550E9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D7AA10-8D2A-7641-BA2B-E9E53E75D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7C5B6-4D18-9446-B35C-A4A59C0BF8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4188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05FE8-6B6E-BD45-870D-58B28EC0DC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9E4B33-CFF8-E240-B895-DFADCAAEE4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25ED18-E028-0748-981B-544419B670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F42D2A-A8B3-8C4A-8607-BD8786CB3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F7343-0F3E-1944-9363-53E4824C7CAD}" type="datetimeFigureOut">
              <a:rPr lang="en-US" smtClean="0"/>
              <a:t>8/15/20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59227E-976B-7E44-B005-21F2FCC6ED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05156C-405B-3447-8225-0B914C1256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7C5B6-4D18-9446-B35C-A4A59C0BF8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9091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E1F11-8661-0849-8B95-6FD6C11D8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64A4F18-2C09-3246-AB03-31585BDB439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990F4A-3F18-944A-8E8E-5A39AE3EEB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9DD848-776A-B74A-B652-4E0A6E3D5B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F7343-0F3E-1944-9363-53E4824C7CAD}" type="datetimeFigureOut">
              <a:rPr lang="en-US" smtClean="0"/>
              <a:t>8/15/20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491571-B311-4649-AC11-7533AA4584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32F013-B0AA-BB46-9E7C-5E18E83D46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7C5B6-4D18-9446-B35C-A4A59C0BF8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51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088A3DE-A64D-7E4D-BB47-8E9957EEB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D69A0D-FD17-E642-B137-C86E1241A8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BD9E2B-DA14-C941-BEF2-8069FAFC52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6F7343-0F3E-1944-9363-53E4824C7CAD}" type="datetimeFigureOut">
              <a:rPr lang="en-US" smtClean="0"/>
              <a:t>8/15/20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391A4D-89DB-444A-8547-7AC26FE71B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392F59-4150-F24A-BA79-98C849A73B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97C5B6-4D18-9446-B35C-A4A59C0BF8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3356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0D995F8-2897-0546-B596-C54657AE3B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858"/>
          <a:stretch/>
        </p:blipFill>
        <p:spPr>
          <a:xfrm>
            <a:off x="20" y="10"/>
            <a:ext cx="12191998" cy="6858000"/>
          </a:xfrm>
          <a:prstGeom prst="rect">
            <a:avLst/>
          </a:prstGeom>
        </p:spPr>
      </p:pic>
      <p:sp>
        <p:nvSpPr>
          <p:cNvPr id="43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717038-0E88-AD4B-8972-A78D511AF6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22021" y="3231931"/>
            <a:ext cx="3852041" cy="1834056"/>
          </a:xfrm>
        </p:spPr>
        <p:txBody>
          <a:bodyPr>
            <a:normAutofit/>
          </a:bodyPr>
          <a:lstStyle/>
          <a:p>
            <a:r>
              <a:rPr lang="en-US" sz="3400" dirty="0" err="1"/>
              <a:t>Membuat</a:t>
            </a:r>
            <a:r>
              <a:rPr lang="en-US" sz="3400" dirty="0"/>
              <a:t> </a:t>
            </a:r>
            <a:r>
              <a:rPr lang="en-US" sz="3400" dirty="0" err="1"/>
              <a:t>aplikasi</a:t>
            </a:r>
            <a:r>
              <a:rPr lang="en-US" sz="3400" dirty="0"/>
              <a:t> </a:t>
            </a:r>
            <a:r>
              <a:rPr lang="en-US" sz="3400" dirty="0" err="1"/>
              <a:t>dasar</a:t>
            </a:r>
            <a:r>
              <a:rPr lang="en-US" sz="3400" dirty="0"/>
              <a:t> </a:t>
            </a:r>
            <a:r>
              <a:rPr lang="en-US" sz="3400" dirty="0" err="1"/>
              <a:t>menggunakan</a:t>
            </a:r>
            <a:r>
              <a:rPr lang="en-US" sz="3400" dirty="0"/>
              <a:t> Kotlin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81EC04-72D3-3242-8564-7D7782C307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82910" y="5242675"/>
            <a:ext cx="4330262" cy="683284"/>
          </a:xfrm>
        </p:spPr>
        <p:txBody>
          <a:bodyPr>
            <a:normAutofit/>
          </a:bodyPr>
          <a:lstStyle/>
          <a:p>
            <a:endParaRPr lang="en-US" sz="1600" dirty="0"/>
          </a:p>
          <a:p>
            <a:r>
              <a:rPr lang="en-US" sz="1600" dirty="0" err="1"/>
              <a:t>Gustu</a:t>
            </a:r>
            <a:r>
              <a:rPr lang="en-US" sz="1600" dirty="0"/>
              <a:t> Maulana F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A picture containing plate&#10;&#10;Description automatically generated">
            <a:extLst>
              <a:ext uri="{FF2B5EF4-FFF2-40B4-BE49-F238E27FC236}">
                <a16:creationId xmlns:a16="http://schemas.microsoft.com/office/drawing/2014/main" id="{3EB77B59-21B0-8748-841A-F0946204DC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6779" y="138142"/>
            <a:ext cx="904855" cy="904855"/>
          </a:xfrm>
          <a:prstGeom prst="rect">
            <a:avLst/>
          </a:prstGeom>
        </p:spPr>
      </p:pic>
      <p:sp>
        <p:nvSpPr>
          <p:cNvPr id="11" name="Subtitle 2">
            <a:extLst>
              <a:ext uri="{FF2B5EF4-FFF2-40B4-BE49-F238E27FC236}">
                <a16:creationId xmlns:a16="http://schemas.microsoft.com/office/drawing/2014/main" id="{35020FB5-46C4-CA46-B066-1229A7917FC2}"/>
              </a:ext>
            </a:extLst>
          </p:cNvPr>
          <p:cNvSpPr txBox="1">
            <a:spLocks/>
          </p:cNvSpPr>
          <p:nvPr/>
        </p:nvSpPr>
        <p:spPr>
          <a:xfrm>
            <a:off x="8804076" y="723796"/>
            <a:ext cx="4330262" cy="6832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600" dirty="0"/>
          </a:p>
          <a:p>
            <a:r>
              <a:rPr lang="en-US" sz="1600" dirty="0" err="1"/>
              <a:t>Karsa</a:t>
            </a:r>
            <a:r>
              <a:rPr lang="en-US" sz="1600" dirty="0"/>
              <a:t> (</a:t>
            </a:r>
            <a:r>
              <a:rPr lang="en-US" sz="1600" dirty="0" err="1"/>
              <a:t>Komunitas</a:t>
            </a:r>
            <a:r>
              <a:rPr lang="en-US" sz="1600" dirty="0"/>
              <a:t> </a:t>
            </a:r>
            <a:r>
              <a:rPr lang="en-US" sz="1600" dirty="0" err="1"/>
              <a:t>Riset</a:t>
            </a:r>
            <a:r>
              <a:rPr lang="en-US" sz="1600" dirty="0"/>
              <a:t> </a:t>
            </a:r>
            <a:r>
              <a:rPr lang="en-US" sz="1600" dirty="0" err="1"/>
              <a:t>Sains</a:t>
            </a:r>
            <a:r>
              <a:rPr lang="en-US" sz="16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5637733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5F219-4800-1F4E-BF60-3F63C7FDC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Konversi Tipe Data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0DAA4A3-F877-2D4B-9E12-0BCABD2E4D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76600" y="2545557"/>
            <a:ext cx="5638800" cy="293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7188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BC7E1-AAE2-E941-A609-0FBE1E4FE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Konversi</a:t>
            </a:r>
            <a:r>
              <a:rPr lang="en-US" dirty="0"/>
              <a:t> </a:t>
            </a:r>
            <a:r>
              <a:rPr lang="en-US" dirty="0" err="1"/>
              <a:t>Tipe</a:t>
            </a:r>
            <a:r>
              <a:rPr lang="en-US" dirty="0"/>
              <a:t> Data pada </a:t>
            </a:r>
            <a:r>
              <a:rPr lang="en-US" dirty="0" err="1"/>
              <a:t>kotlin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7F36797-3A13-5241-87D8-1968EF83E0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489200"/>
            <a:ext cx="4025900" cy="1879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B2455C6-4863-414A-9183-4FE1D75A25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0080" y="1699155"/>
            <a:ext cx="6951920" cy="3500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7458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2DC7AF-D9B8-E642-9DD5-476E73E69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Safe call </a:t>
            </a:r>
            <a:r>
              <a:rPr lang="en-US" dirty="0" err="1"/>
              <a:t>menghindari</a:t>
            </a:r>
            <a:r>
              <a:rPr lang="en-US" dirty="0"/>
              <a:t> </a:t>
            </a:r>
            <a:r>
              <a:rPr lang="en-SG" b="1" dirty="0" err="1"/>
              <a:t>NullPointerException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1D80E4E-D824-2240-AFC7-973BBCEF36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01000" y="2190512"/>
            <a:ext cx="3810000" cy="1930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8481B65-C130-C343-9447-776C4B501ABB}"/>
              </a:ext>
            </a:extLst>
          </p:cNvPr>
          <p:cNvSpPr txBox="1"/>
          <p:nvPr/>
        </p:nvSpPr>
        <p:spPr>
          <a:xfrm>
            <a:off x="381000" y="1690688"/>
            <a:ext cx="2767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Metode</a:t>
            </a:r>
            <a:r>
              <a:rPr lang="en-US" dirty="0"/>
              <a:t> safe call </a:t>
            </a:r>
            <a:r>
              <a:rPr lang="en-US" dirty="0" err="1"/>
              <a:t>tradisional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E72446-9D80-5C4C-AED1-8804BF892F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2190512"/>
            <a:ext cx="3403600" cy="29083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3A0557E-655C-BA4B-A7E8-068EE91E2666}"/>
              </a:ext>
            </a:extLst>
          </p:cNvPr>
          <p:cNvSpPr txBox="1"/>
          <p:nvPr/>
        </p:nvSpPr>
        <p:spPr>
          <a:xfrm>
            <a:off x="4127500" y="1755934"/>
            <a:ext cx="28931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Metode</a:t>
            </a:r>
            <a:r>
              <a:rPr lang="en-US" dirty="0"/>
              <a:t> safe call pada Kotlin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5AC802A-DAB3-3443-8D68-39B7005348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7500" y="2190512"/>
            <a:ext cx="3530600" cy="18415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883209A-128C-5848-83FE-6A038959DC2A}"/>
              </a:ext>
            </a:extLst>
          </p:cNvPr>
          <p:cNvSpPr/>
          <p:nvPr/>
        </p:nvSpPr>
        <p:spPr>
          <a:xfrm>
            <a:off x="8001000" y="1755934"/>
            <a:ext cx="14996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Elvis Operator</a:t>
            </a:r>
          </a:p>
        </p:txBody>
      </p:sp>
    </p:spTree>
    <p:extLst>
      <p:ext uri="{BB962C8B-B14F-4D97-AF65-F5344CB8AC3E}">
        <p14:creationId xmlns:p14="http://schemas.microsoft.com/office/powerpoint/2010/main" val="38484545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0F532-0CD5-4C4E-90AB-2BC37776E6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 template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2086E55-D3EC-324A-963A-10D06C4241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17600" y="2231999"/>
            <a:ext cx="2374900" cy="1981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C1AADE2-84CE-F24D-A1B5-0FBEAC66A8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4484" y="2231999"/>
            <a:ext cx="4762500" cy="22987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23AF581-2BB9-174C-BF0A-079BFC307D37}"/>
              </a:ext>
            </a:extLst>
          </p:cNvPr>
          <p:cNvSpPr txBox="1"/>
          <p:nvPr/>
        </p:nvSpPr>
        <p:spPr>
          <a:xfrm>
            <a:off x="1117600" y="1862667"/>
            <a:ext cx="727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Kotlin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C6337F-26A7-1F4A-9F6F-2DAB23B8C038}"/>
              </a:ext>
            </a:extLst>
          </p:cNvPr>
          <p:cNvSpPr txBox="1"/>
          <p:nvPr/>
        </p:nvSpPr>
        <p:spPr>
          <a:xfrm>
            <a:off x="7084484" y="1862667"/>
            <a:ext cx="576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Java</a:t>
            </a:r>
          </a:p>
        </p:txBody>
      </p:sp>
    </p:spTree>
    <p:extLst>
      <p:ext uri="{BB962C8B-B14F-4D97-AF65-F5344CB8AC3E}">
        <p14:creationId xmlns:p14="http://schemas.microsoft.com/office/powerpoint/2010/main" val="26954560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76888F-7969-9A4F-9969-3AD703905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Range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991057B-DDD4-5E4F-A2B8-DC08AD8115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5753100" cy="387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2722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3AAE6F-07F1-154F-85B4-5099CBDEDC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Penulisan</a:t>
            </a:r>
            <a:r>
              <a:rPr lang="en-US" dirty="0"/>
              <a:t> if else pada Kotlin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686E84C-64D0-C546-9CB0-C75B7F4F37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92183"/>
            <a:ext cx="4487333" cy="2503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3825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A9F8E8-85CE-F345-A68F-0766680413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438" y="379413"/>
            <a:ext cx="10515600" cy="1325563"/>
          </a:xfrm>
        </p:spPr>
        <p:txBody>
          <a:bodyPr/>
          <a:lstStyle/>
          <a:p>
            <a:r>
              <a:rPr lang="en-US" dirty="0"/>
              <a:t>When Expression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01A8C75-C6AD-8140-9106-5D15511D80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2438" y="1434043"/>
            <a:ext cx="6413500" cy="22479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892A82E-7D81-044F-8732-878A3237F3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4375" y="3952876"/>
            <a:ext cx="70358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218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1A385-769E-2349-A9C5-D13B865575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695" y="367772"/>
            <a:ext cx="10515600" cy="1325563"/>
          </a:xfrm>
        </p:spPr>
        <p:txBody>
          <a:bodyPr/>
          <a:lstStyle/>
          <a:p>
            <a:r>
              <a:rPr lang="en-US" dirty="0"/>
              <a:t>For Loop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1F32C36-875C-884A-957A-7D876BCBFF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2695" y="2298700"/>
            <a:ext cx="3352800" cy="226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1532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EBD06-5A22-BB49-8159-A0FBA6A42A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933" y="363008"/>
            <a:ext cx="10515600" cy="1325563"/>
          </a:xfrm>
        </p:spPr>
        <p:txBody>
          <a:bodyPr/>
          <a:lstStyle/>
          <a:p>
            <a:r>
              <a:rPr lang="en-US" dirty="0"/>
              <a:t>Function pada Kotlin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3E25DBC-D1B2-9F46-AA06-36AACD6E82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1667" y="1690688"/>
            <a:ext cx="3251200" cy="22987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932BD6D-F403-2F43-8A81-C4F8928201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6867" y="1690688"/>
            <a:ext cx="3632200" cy="25019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4B19822-9A4D-5747-BE28-148772468A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3067" y="1688571"/>
            <a:ext cx="4318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2349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8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4">
            <a:extLst>
              <a:ext uri="{FF2B5EF4-FFF2-40B4-BE49-F238E27FC236}">
                <a16:creationId xmlns:a16="http://schemas.microsoft.com/office/drawing/2014/main" id="{D2850F67-5FBE-47E8-A4EA-374A0B1211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3211" b="-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F6BE80-6DFB-EC49-859D-D4802C2BCA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000" dirty="0"/>
              <a:t>Latihan </a:t>
            </a:r>
            <a:r>
              <a:rPr lang="en-US" sz="3000" dirty="0" err="1"/>
              <a:t>Membuat</a:t>
            </a:r>
            <a:r>
              <a:rPr lang="en-US" sz="3000" dirty="0"/>
              <a:t> </a:t>
            </a:r>
            <a:r>
              <a:rPr lang="en-US" sz="3000" dirty="0" err="1"/>
              <a:t>Aplikasi</a:t>
            </a:r>
            <a:r>
              <a:rPr lang="en-US" sz="3000" dirty="0"/>
              <a:t> </a:t>
            </a:r>
            <a:r>
              <a:rPr lang="en-US" sz="3000" dirty="0" err="1"/>
              <a:t>Kalkulator</a:t>
            </a:r>
            <a:r>
              <a:rPr lang="en-US" sz="3000" dirty="0"/>
              <a:t> </a:t>
            </a:r>
            <a:r>
              <a:rPr lang="en-US" sz="3000" dirty="0" err="1"/>
              <a:t>Aritmetika</a:t>
            </a:r>
            <a:r>
              <a:rPr lang="en-US" sz="3000" dirty="0"/>
              <a:t> </a:t>
            </a:r>
            <a:r>
              <a:rPr lang="en-US" sz="3000" dirty="0" err="1"/>
              <a:t>dasar</a:t>
            </a:r>
            <a:r>
              <a:rPr lang="en-US" sz="3000" dirty="0"/>
              <a:t> (</a:t>
            </a:r>
            <a:r>
              <a:rPr lang="en-US" sz="3000" dirty="0" err="1"/>
              <a:t>Penjumlahan</a:t>
            </a:r>
            <a:r>
              <a:rPr lang="en-US" sz="3000" dirty="0"/>
              <a:t>, </a:t>
            </a:r>
            <a:r>
              <a:rPr lang="en-US" sz="3000" dirty="0" err="1"/>
              <a:t>Pengurangan</a:t>
            </a:r>
            <a:r>
              <a:rPr lang="en-US" sz="3000" dirty="0"/>
              <a:t>, </a:t>
            </a:r>
            <a:r>
              <a:rPr lang="en-US" sz="3000" dirty="0" err="1"/>
              <a:t>Pembagian</a:t>
            </a:r>
            <a:r>
              <a:rPr lang="en-US" sz="3000" dirty="0"/>
              <a:t>, dan </a:t>
            </a:r>
            <a:r>
              <a:rPr lang="en-US" sz="3000" dirty="0" err="1"/>
              <a:t>Perkalian</a:t>
            </a:r>
            <a:r>
              <a:rPr lang="en-US" sz="3000" dirty="0"/>
              <a:t>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AAAAF5-942C-7D42-BBBB-85890D8300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2154" y="382551"/>
            <a:ext cx="3041446" cy="6092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2517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905BA41-EE6E-4F80-8636-447F22DD72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BEDDF0-4012-7C45-B955-6859F5438B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8465" y="3298722"/>
            <a:ext cx="8495070" cy="178440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Apa itu Kotlin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D7549B2-EE05-4558-8C64-AC46755F2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25914" y="889251"/>
            <a:ext cx="2140172" cy="2140172"/>
          </a:xfrm>
          <a:prstGeom prst="ellipse">
            <a:avLst/>
          </a:prstGeom>
          <a:solidFill>
            <a:srgbClr val="FFFFFF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Graphic 6" descr="Wind Chime">
            <a:extLst>
              <a:ext uri="{FF2B5EF4-FFF2-40B4-BE49-F238E27FC236}">
                <a16:creationId xmlns:a16="http://schemas.microsoft.com/office/drawing/2014/main" id="{253A351F-2696-4105-BDA4-0A8C0F34E2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08264" y="1371601"/>
            <a:ext cx="1175474" cy="1175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8063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EADCAF8-8823-4E89-8612-21029831A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8CA07B2-0819-4B62-9425-7A52BBDD70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A02BEE4-A5D4-40AF-882D-49D34B086F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03402" y="3985"/>
            <a:ext cx="9772765" cy="6858000"/>
            <a:chOff x="1303402" y="36937"/>
            <a:chExt cx="9772765" cy="6858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F5843EB-154F-4459-8954-BB1DF64BBD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6937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8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5905135-55D9-431B-8D5A-4C5C92B1FE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6937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solidFill>
              <a:schemeClr val="accent1"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B732812-A0BB-4324-B390-DFEF26C109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6937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2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01FEC055-6F76-4E20-BC93-76C2F58EA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6937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8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D74CD21D-122E-4F3D-82AF-F4A37C278A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6937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2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A7FF51F-3820-41BE-8690-7E758ECFA7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6937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gradFill>
              <a:gsLst>
                <a:gs pos="813">
                  <a:schemeClr val="bg1">
                    <a:alpha val="41000"/>
                  </a:schemeClr>
                </a:gs>
                <a:gs pos="20000">
                  <a:schemeClr val="accent5">
                    <a:lumMod val="85000"/>
                    <a:alpha val="56000"/>
                  </a:schemeClr>
                </a:gs>
                <a:gs pos="44000">
                  <a:schemeClr val="accent6">
                    <a:lumMod val="40000"/>
                    <a:lumOff val="60000"/>
                    <a:alpha val="57000"/>
                  </a:schemeClr>
                </a:gs>
                <a:gs pos="100000">
                  <a:schemeClr val="bg1">
                    <a:alpha val="59000"/>
                  </a:schemeClr>
                </a:gs>
                <a:gs pos="74000">
                  <a:schemeClr val="accent1">
                    <a:lumMod val="91000"/>
                    <a:lumOff val="9000"/>
                    <a:alpha val="34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85EAD889-EA4D-485F-BA9C-F6473A4329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6937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411DA19-F2A7-7D42-85DA-1A96DC3AF7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5368" y="2043663"/>
            <a:ext cx="6105194" cy="203105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kern="1200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Mengapa</a:t>
            </a:r>
            <a:r>
              <a:rPr lang="en-US" sz="52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5200" kern="1200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memilih</a:t>
            </a:r>
            <a:r>
              <a:rPr lang="en-US" sz="52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5200" kern="1200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kotlin</a:t>
            </a:r>
            <a:r>
              <a:rPr lang="en-US" sz="52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6253090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CF65F4-AE64-8D41-8813-2AE2B7DE1A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767" y="1188637"/>
            <a:ext cx="2988234" cy="4480726"/>
          </a:xfrm>
        </p:spPr>
        <p:txBody>
          <a:bodyPr>
            <a:normAutofit/>
          </a:bodyPr>
          <a:lstStyle/>
          <a:p>
            <a:pPr algn="r"/>
            <a:r>
              <a:rPr lang="en-US" sz="5100"/>
              <a:t>Kelebihan Kotlin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3AAC9B5-8015-485C-ACF9-A750390E9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852863"/>
            <a:ext cx="0" cy="3236495"/>
          </a:xfrm>
          <a:prstGeom prst="line">
            <a:avLst/>
          </a:prstGeom>
          <a:ln w="19050" cap="sq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1AD012-4E68-5A45-80FE-F92C7D3787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5260" y="1648870"/>
            <a:ext cx="4702848" cy="3560260"/>
          </a:xfrm>
        </p:spPr>
        <p:txBody>
          <a:bodyPr anchor="ctr">
            <a:normAutofit fontScale="92500" lnSpcReduction="10000"/>
          </a:bodyPr>
          <a:lstStyle/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 err="1"/>
              <a:t>Penulisan</a:t>
            </a:r>
            <a:r>
              <a:rPr lang="en-US" sz="2400" dirty="0"/>
              <a:t> coding </a:t>
            </a:r>
            <a:r>
              <a:rPr lang="en-US" sz="2400" dirty="0" err="1"/>
              <a:t>jauh</a:t>
            </a:r>
            <a:r>
              <a:rPr lang="en-US" sz="2400" dirty="0"/>
              <a:t> </a:t>
            </a:r>
            <a:r>
              <a:rPr lang="en-US" sz="2400" dirty="0" err="1"/>
              <a:t>lebih</a:t>
            </a:r>
            <a:r>
              <a:rPr lang="en-US" sz="2400" dirty="0"/>
              <a:t> </a:t>
            </a:r>
            <a:r>
              <a:rPr lang="en-US" sz="2400" dirty="0" err="1"/>
              <a:t>ringkas</a:t>
            </a:r>
            <a:endParaRPr lang="en-US" sz="2400" dirty="0"/>
          </a:p>
          <a:p>
            <a:r>
              <a:rPr lang="en-US" sz="2400" dirty="0"/>
              <a:t>Bahasa </a:t>
            </a:r>
            <a:r>
              <a:rPr lang="en-US" sz="2400" dirty="0" err="1"/>
              <a:t>Pemrograman</a:t>
            </a:r>
            <a:r>
              <a:rPr lang="en-US" sz="2400" dirty="0"/>
              <a:t> yang </a:t>
            </a:r>
            <a:r>
              <a:rPr lang="en-US" sz="2400" dirty="0" err="1"/>
              <a:t>didukung</a:t>
            </a:r>
            <a:r>
              <a:rPr lang="en-US" sz="2400" dirty="0"/>
              <a:t> oleh Google</a:t>
            </a:r>
          </a:p>
          <a:p>
            <a:r>
              <a:rPr lang="en-US" sz="2400" dirty="0" err="1"/>
              <a:t>Memiliki</a:t>
            </a:r>
            <a:r>
              <a:rPr lang="en-US" sz="2400" dirty="0"/>
              <a:t> </a:t>
            </a:r>
            <a:r>
              <a:rPr lang="en-US" sz="2400" dirty="0" err="1"/>
              <a:t>fitur</a:t>
            </a:r>
            <a:r>
              <a:rPr lang="en-US" sz="2400" dirty="0"/>
              <a:t> Safe </a:t>
            </a:r>
            <a:r>
              <a:rPr lang="en-SG" sz="2400" dirty="0"/>
              <a:t>Null Pointer Exception</a:t>
            </a:r>
          </a:p>
          <a:p>
            <a:pPr marL="0" indent="0">
              <a:buNone/>
            </a:pPr>
            <a:endParaRPr lang="en-SG" sz="2400" dirty="0"/>
          </a:p>
          <a:p>
            <a:pPr marL="0" indent="0">
              <a:buNone/>
            </a:pPr>
            <a:endParaRPr lang="en-SG" sz="2400" dirty="0"/>
          </a:p>
          <a:p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441251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3F84C8-4E83-BD45-90C8-7BBDC7FF1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767" y="1188637"/>
            <a:ext cx="2988234" cy="4480726"/>
          </a:xfrm>
        </p:spPr>
        <p:txBody>
          <a:bodyPr>
            <a:normAutofit/>
          </a:bodyPr>
          <a:lstStyle/>
          <a:p>
            <a:pPr algn="r"/>
            <a:r>
              <a:rPr lang="en-US" sz="4600"/>
              <a:t>Kekurangan Kotlin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3AAC9B5-8015-485C-ACF9-A750390E9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852863"/>
            <a:ext cx="0" cy="3236495"/>
          </a:xfrm>
          <a:prstGeom prst="line">
            <a:avLst/>
          </a:prstGeom>
          <a:ln w="19050" cap="sq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6F7855-CED0-3647-9EAB-AED7493643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5260" y="1648870"/>
            <a:ext cx="4702848" cy="3560260"/>
          </a:xfrm>
        </p:spPr>
        <p:txBody>
          <a:bodyPr anchor="ctr">
            <a:normAutofit/>
          </a:bodyPr>
          <a:lstStyle/>
          <a:p>
            <a:r>
              <a:rPr lang="en-US" sz="2400" dirty="0"/>
              <a:t>Susah </a:t>
            </a:r>
            <a:r>
              <a:rPr lang="en-US" sz="2400" dirty="0" err="1"/>
              <a:t>dimengerti</a:t>
            </a:r>
            <a:r>
              <a:rPr lang="en-US" sz="2400" dirty="0"/>
              <a:t> </a:t>
            </a:r>
            <a:r>
              <a:rPr lang="en-US" sz="2400" dirty="0" err="1"/>
              <a:t>bagi</a:t>
            </a:r>
            <a:r>
              <a:rPr lang="en-US" sz="2400" dirty="0"/>
              <a:t> </a:t>
            </a:r>
            <a:r>
              <a:rPr lang="en-US" sz="2400" dirty="0" err="1"/>
              <a:t>pemula</a:t>
            </a:r>
            <a:endParaRPr lang="en-US" sz="2400" dirty="0"/>
          </a:p>
          <a:p>
            <a:r>
              <a:rPr lang="en-US" sz="2400" dirty="0" err="1"/>
              <a:t>Tidak</a:t>
            </a:r>
            <a:r>
              <a:rPr lang="en-US" sz="2400" dirty="0"/>
              <a:t> </a:t>
            </a:r>
            <a:r>
              <a:rPr lang="en-US" sz="2400" dirty="0" err="1"/>
              <a:t>dapat</a:t>
            </a:r>
            <a:r>
              <a:rPr lang="en-US" sz="2400" dirty="0"/>
              <a:t> </a:t>
            </a:r>
            <a:r>
              <a:rPr lang="en-US" sz="2400" dirty="0" err="1"/>
              <a:t>diconvert</a:t>
            </a:r>
            <a:r>
              <a:rPr lang="en-US" sz="2400" dirty="0"/>
              <a:t> </a:t>
            </a:r>
            <a:r>
              <a:rPr lang="en-US" sz="2400" dirty="0" err="1"/>
              <a:t>ke</a:t>
            </a:r>
            <a:r>
              <a:rPr lang="en-US" sz="2400" dirty="0"/>
              <a:t> Java</a:t>
            </a:r>
          </a:p>
          <a:p>
            <a:r>
              <a:rPr lang="en-US" sz="2400" dirty="0" err="1"/>
              <a:t>Komunitas</a:t>
            </a:r>
            <a:r>
              <a:rPr lang="en-US" sz="2400" dirty="0"/>
              <a:t> yang </a:t>
            </a:r>
            <a:r>
              <a:rPr lang="en-US" sz="2400" dirty="0" err="1"/>
              <a:t>masih</a:t>
            </a:r>
            <a:r>
              <a:rPr lang="en-US" sz="2400" dirty="0"/>
              <a:t> </a:t>
            </a:r>
            <a:r>
              <a:rPr lang="en-US" sz="2400" dirty="0" err="1"/>
              <a:t>sedikit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59050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D09F45-6359-3B4D-9123-700095C732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Kotlin vs Java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D2ED4E8-FD4C-FE47-A5A6-125EDDB0A0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400" y="1951342"/>
            <a:ext cx="9347200" cy="2057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214638F-6140-074B-8D37-4514FC9C52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2400" y="4388909"/>
            <a:ext cx="7099300" cy="21717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770E855-4750-AA4C-A1C2-A6BA054CC084}"/>
              </a:ext>
            </a:extLst>
          </p:cNvPr>
          <p:cNvSpPr txBox="1"/>
          <p:nvPr/>
        </p:nvSpPr>
        <p:spPr>
          <a:xfrm>
            <a:off x="1422400" y="4008742"/>
            <a:ext cx="727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Kotlin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D854BD0-4EE7-BC4F-9D29-A01C1B412EBE}"/>
              </a:ext>
            </a:extLst>
          </p:cNvPr>
          <p:cNvSpPr txBox="1"/>
          <p:nvPr/>
        </p:nvSpPr>
        <p:spPr>
          <a:xfrm>
            <a:off x="1422400" y="1506022"/>
            <a:ext cx="576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Java</a:t>
            </a:r>
          </a:p>
        </p:txBody>
      </p:sp>
    </p:spTree>
    <p:extLst>
      <p:ext uri="{BB962C8B-B14F-4D97-AF65-F5344CB8AC3E}">
        <p14:creationId xmlns:p14="http://schemas.microsoft.com/office/powerpoint/2010/main" val="37880344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16F9E488-0718-4E1E-9D12-26779F6062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D20AEB5B-DFC7-42B4-9FAA-6B95E01D0F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15124" y="0"/>
            <a:ext cx="7476877" cy="6858000"/>
          </a:xfrm>
          <a:custGeom>
            <a:avLst/>
            <a:gdLst>
              <a:gd name="connsiteX0" fmla="*/ 637332 w 7476877"/>
              <a:gd name="connsiteY0" fmla="*/ 4332728 h 6858000"/>
              <a:gd name="connsiteX1" fmla="*/ 1576347 w 7476877"/>
              <a:gd name="connsiteY1" fmla="*/ 4332728 h 6858000"/>
              <a:gd name="connsiteX2" fmla="*/ 1720345 w 7476877"/>
              <a:gd name="connsiteY2" fmla="*/ 4419228 h 6858000"/>
              <a:gd name="connsiteX3" fmla="*/ 2190864 w 7476877"/>
              <a:gd name="connsiteY3" fmla="*/ 5245095 h 6858000"/>
              <a:gd name="connsiteX4" fmla="*/ 2190864 w 7476877"/>
              <a:gd name="connsiteY4" fmla="*/ 5413976 h 6858000"/>
              <a:gd name="connsiteX5" fmla="*/ 1720345 w 7476877"/>
              <a:gd name="connsiteY5" fmla="*/ 6239844 h 6858000"/>
              <a:gd name="connsiteX6" fmla="*/ 1576347 w 7476877"/>
              <a:gd name="connsiteY6" fmla="*/ 6326343 h 6858000"/>
              <a:gd name="connsiteX7" fmla="*/ 637332 w 7476877"/>
              <a:gd name="connsiteY7" fmla="*/ 6326343 h 6858000"/>
              <a:gd name="connsiteX8" fmla="*/ 491309 w 7476877"/>
              <a:gd name="connsiteY8" fmla="*/ 6239844 h 6858000"/>
              <a:gd name="connsiteX9" fmla="*/ 22817 w 7476877"/>
              <a:gd name="connsiteY9" fmla="*/ 5413976 h 6858000"/>
              <a:gd name="connsiteX10" fmla="*/ 22817 w 7476877"/>
              <a:gd name="connsiteY10" fmla="*/ 5245095 h 6858000"/>
              <a:gd name="connsiteX11" fmla="*/ 491309 w 7476877"/>
              <a:gd name="connsiteY11" fmla="*/ 4419228 h 6858000"/>
              <a:gd name="connsiteX12" fmla="*/ 637332 w 7476877"/>
              <a:gd name="connsiteY12" fmla="*/ 4332728 h 6858000"/>
              <a:gd name="connsiteX13" fmla="*/ 3853980 w 7476877"/>
              <a:gd name="connsiteY13" fmla="*/ 0 h 6858000"/>
              <a:gd name="connsiteX14" fmla="*/ 5043644 w 7476877"/>
              <a:gd name="connsiteY14" fmla="*/ 0 h 6858000"/>
              <a:gd name="connsiteX15" fmla="*/ 5083740 w 7476877"/>
              <a:gd name="connsiteY15" fmla="*/ 70378 h 6858000"/>
              <a:gd name="connsiteX16" fmla="*/ 5225307 w 7476877"/>
              <a:gd name="connsiteY16" fmla="*/ 318859 h 6858000"/>
              <a:gd name="connsiteX17" fmla="*/ 5225307 w 7476877"/>
              <a:gd name="connsiteY17" fmla="*/ 577503 h 6858000"/>
              <a:gd name="connsiteX18" fmla="*/ 4504695 w 7476877"/>
              <a:gd name="connsiteY18" fmla="*/ 1842337 h 6858000"/>
              <a:gd name="connsiteX19" fmla="*/ 4284162 w 7476877"/>
              <a:gd name="connsiteY19" fmla="*/ 1974811 h 6858000"/>
              <a:gd name="connsiteX20" fmla="*/ 2846045 w 7476877"/>
              <a:gd name="connsiteY20" fmla="*/ 1974811 h 6858000"/>
              <a:gd name="connsiteX21" fmla="*/ 2778342 w 7476877"/>
              <a:gd name="connsiteY21" fmla="*/ 1965645 h 6858000"/>
              <a:gd name="connsiteX22" fmla="*/ 2731777 w 7476877"/>
              <a:gd name="connsiteY22" fmla="*/ 1945746 h 6858000"/>
              <a:gd name="connsiteX23" fmla="*/ 2760233 w 7476877"/>
              <a:gd name="connsiteY23" fmla="*/ 1895581 h 6858000"/>
              <a:gd name="connsiteX24" fmla="*/ 3768459 w 7476877"/>
              <a:gd name="connsiteY24" fmla="*/ 118263 h 6858000"/>
              <a:gd name="connsiteX25" fmla="*/ 3819932 w 7476877"/>
              <a:gd name="connsiteY25" fmla="*/ 39732 h 6858000"/>
              <a:gd name="connsiteX26" fmla="*/ 1880237 w 7476877"/>
              <a:gd name="connsiteY26" fmla="*/ 0 h 6858000"/>
              <a:gd name="connsiteX27" fmla="*/ 2102124 w 7476877"/>
              <a:gd name="connsiteY27" fmla="*/ 0 h 6858000"/>
              <a:gd name="connsiteX28" fmla="*/ 2086946 w 7476877"/>
              <a:gd name="connsiteY28" fmla="*/ 26756 h 6858000"/>
              <a:gd name="connsiteX29" fmla="*/ 1911773 w 7476877"/>
              <a:gd name="connsiteY29" fmla="*/ 335552 h 6858000"/>
              <a:gd name="connsiteX30" fmla="*/ 1911773 w 7476877"/>
              <a:gd name="connsiteY30" fmla="*/ 594199 h 6858000"/>
              <a:gd name="connsiteX31" fmla="*/ 2629280 w 7476877"/>
              <a:gd name="connsiteY31" fmla="*/ 1859030 h 6858000"/>
              <a:gd name="connsiteX32" fmla="*/ 2723627 w 7476877"/>
              <a:gd name="connsiteY32" fmla="*/ 1956020 h 6858000"/>
              <a:gd name="connsiteX33" fmla="*/ 2734544 w 7476877"/>
              <a:gd name="connsiteY33" fmla="*/ 1960685 h 6858000"/>
              <a:gd name="connsiteX34" fmla="*/ 2676021 w 7476877"/>
              <a:gd name="connsiteY34" fmla="*/ 2063851 h 6858000"/>
              <a:gd name="connsiteX35" fmla="*/ 2632495 w 7476877"/>
              <a:gd name="connsiteY35" fmla="*/ 2140578 h 6858000"/>
              <a:gd name="connsiteX36" fmla="*/ 2677641 w 7476877"/>
              <a:gd name="connsiteY36" fmla="*/ 2159871 h 6858000"/>
              <a:gd name="connsiteX37" fmla="*/ 2754009 w 7476877"/>
              <a:gd name="connsiteY37" fmla="*/ 2170210 h 6858000"/>
              <a:gd name="connsiteX38" fmla="*/ 4376198 w 7476877"/>
              <a:gd name="connsiteY38" fmla="*/ 2170210 h 6858000"/>
              <a:gd name="connsiteX39" fmla="*/ 4624956 w 7476877"/>
              <a:gd name="connsiteY39" fmla="*/ 2020780 h 6858000"/>
              <a:gd name="connsiteX40" fmla="*/ 5437803 w 7476877"/>
              <a:gd name="connsiteY40" fmla="*/ 594055 h 6858000"/>
              <a:gd name="connsiteX41" fmla="*/ 5437803 w 7476877"/>
              <a:gd name="connsiteY41" fmla="*/ 302307 h 6858000"/>
              <a:gd name="connsiteX42" fmla="*/ 5294722 w 7476877"/>
              <a:gd name="connsiteY42" fmla="*/ 51168 h 6858000"/>
              <a:gd name="connsiteX43" fmla="*/ 5265570 w 7476877"/>
              <a:gd name="connsiteY43" fmla="*/ 0 h 6858000"/>
              <a:gd name="connsiteX44" fmla="*/ 7476877 w 7476877"/>
              <a:gd name="connsiteY44" fmla="*/ 0 h 6858000"/>
              <a:gd name="connsiteX45" fmla="*/ 7476877 w 7476877"/>
              <a:gd name="connsiteY45" fmla="*/ 6858000 h 6858000"/>
              <a:gd name="connsiteX46" fmla="*/ 3343303 w 7476877"/>
              <a:gd name="connsiteY46" fmla="*/ 6858000 h 6858000"/>
              <a:gd name="connsiteX47" fmla="*/ 3297958 w 7476877"/>
              <a:gd name="connsiteY47" fmla="*/ 6778065 h 6858000"/>
              <a:gd name="connsiteX48" fmla="*/ 1841286 w 7476877"/>
              <a:gd name="connsiteY48" fmla="*/ 4210218 h 6858000"/>
              <a:gd name="connsiteX49" fmla="*/ 1841286 w 7476877"/>
              <a:gd name="connsiteY49" fmla="*/ 3515516 h 6858000"/>
              <a:gd name="connsiteX50" fmla="*/ 2556859 w 7476877"/>
              <a:gd name="connsiteY50" fmla="*/ 2254092 h 6858000"/>
              <a:gd name="connsiteX51" fmla="*/ 2617166 w 7476877"/>
              <a:gd name="connsiteY51" fmla="*/ 2147787 h 6858000"/>
              <a:gd name="connsiteX52" fmla="*/ 2615044 w 7476877"/>
              <a:gd name="connsiteY52" fmla="*/ 2146880 h 6858000"/>
              <a:gd name="connsiteX53" fmla="*/ 2508620 w 7476877"/>
              <a:gd name="connsiteY53" fmla="*/ 2037473 h 6858000"/>
              <a:gd name="connsiteX54" fmla="*/ 1699276 w 7476877"/>
              <a:gd name="connsiteY54" fmla="*/ 610749 h 6858000"/>
              <a:gd name="connsiteX55" fmla="*/ 1699276 w 7476877"/>
              <a:gd name="connsiteY55" fmla="*/ 319000 h 6858000"/>
              <a:gd name="connsiteX56" fmla="*/ 1843322 w 7476877"/>
              <a:gd name="connsiteY56" fmla="*/ 6507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7476877" h="6858000">
                <a:moveTo>
                  <a:pt x="637332" y="4332728"/>
                </a:moveTo>
                <a:cubicBezTo>
                  <a:pt x="637332" y="4332728"/>
                  <a:pt x="637332" y="4332728"/>
                  <a:pt x="1576347" y="4332728"/>
                </a:cubicBezTo>
                <a:cubicBezTo>
                  <a:pt x="1635163" y="4332728"/>
                  <a:pt x="1691949" y="4365681"/>
                  <a:pt x="1720345" y="4419228"/>
                </a:cubicBezTo>
                <a:cubicBezTo>
                  <a:pt x="1720345" y="4419228"/>
                  <a:pt x="1720345" y="4419228"/>
                  <a:pt x="2190864" y="5245095"/>
                </a:cubicBezTo>
                <a:cubicBezTo>
                  <a:pt x="2221287" y="5296583"/>
                  <a:pt x="2221287" y="5362488"/>
                  <a:pt x="2190864" y="5413976"/>
                </a:cubicBezTo>
                <a:cubicBezTo>
                  <a:pt x="2190864" y="5413976"/>
                  <a:pt x="2190864" y="5413976"/>
                  <a:pt x="1720345" y="6239844"/>
                </a:cubicBezTo>
                <a:cubicBezTo>
                  <a:pt x="1691949" y="6293391"/>
                  <a:pt x="1635163" y="6326343"/>
                  <a:pt x="1576347" y="6326343"/>
                </a:cubicBezTo>
                <a:cubicBezTo>
                  <a:pt x="1576347" y="6326343"/>
                  <a:pt x="1576347" y="6326343"/>
                  <a:pt x="637332" y="6326343"/>
                </a:cubicBezTo>
                <a:cubicBezTo>
                  <a:pt x="576490" y="6326343"/>
                  <a:pt x="521732" y="6293391"/>
                  <a:pt x="491309" y="6239844"/>
                </a:cubicBezTo>
                <a:cubicBezTo>
                  <a:pt x="491309" y="6239844"/>
                  <a:pt x="491309" y="6239844"/>
                  <a:pt x="22817" y="5413976"/>
                </a:cubicBezTo>
                <a:cubicBezTo>
                  <a:pt x="-7605" y="5362488"/>
                  <a:pt x="-7605" y="5296583"/>
                  <a:pt x="22817" y="5245095"/>
                </a:cubicBezTo>
                <a:cubicBezTo>
                  <a:pt x="22817" y="5245095"/>
                  <a:pt x="22817" y="5245095"/>
                  <a:pt x="491309" y="4419228"/>
                </a:cubicBezTo>
                <a:cubicBezTo>
                  <a:pt x="521732" y="4365681"/>
                  <a:pt x="576490" y="4332728"/>
                  <a:pt x="637332" y="4332728"/>
                </a:cubicBezTo>
                <a:close/>
                <a:moveTo>
                  <a:pt x="3853980" y="0"/>
                </a:moveTo>
                <a:lnTo>
                  <a:pt x="5043644" y="0"/>
                </a:lnTo>
                <a:lnTo>
                  <a:pt x="5083740" y="70378"/>
                </a:lnTo>
                <a:cubicBezTo>
                  <a:pt x="5127533" y="147245"/>
                  <a:pt x="5174639" y="229925"/>
                  <a:pt x="5225307" y="318859"/>
                </a:cubicBezTo>
                <a:cubicBezTo>
                  <a:pt x="5271897" y="397715"/>
                  <a:pt x="5271897" y="498649"/>
                  <a:pt x="5225307" y="577503"/>
                </a:cubicBezTo>
                <a:cubicBezTo>
                  <a:pt x="5225307" y="577503"/>
                  <a:pt x="5225307" y="577503"/>
                  <a:pt x="4504695" y="1842337"/>
                </a:cubicBezTo>
                <a:cubicBezTo>
                  <a:pt x="4461209" y="1924345"/>
                  <a:pt x="4374239" y="1974811"/>
                  <a:pt x="4284162" y="1974811"/>
                </a:cubicBezTo>
                <a:cubicBezTo>
                  <a:pt x="4284162" y="1974811"/>
                  <a:pt x="4284162" y="1974811"/>
                  <a:pt x="2846045" y="1974811"/>
                </a:cubicBezTo>
                <a:cubicBezTo>
                  <a:pt x="2822750" y="1974811"/>
                  <a:pt x="2800035" y="1971656"/>
                  <a:pt x="2778342" y="1965645"/>
                </a:cubicBezTo>
                <a:lnTo>
                  <a:pt x="2731777" y="1945746"/>
                </a:lnTo>
                <a:lnTo>
                  <a:pt x="2760233" y="1895581"/>
                </a:lnTo>
                <a:cubicBezTo>
                  <a:pt x="3017539" y="1441999"/>
                  <a:pt x="3346890" y="861413"/>
                  <a:pt x="3768459" y="118263"/>
                </a:cubicBezTo>
                <a:cubicBezTo>
                  <a:pt x="3784101" y="90729"/>
                  <a:pt x="3801308" y="64519"/>
                  <a:pt x="3819932" y="39732"/>
                </a:cubicBezTo>
                <a:close/>
                <a:moveTo>
                  <a:pt x="1880237" y="0"/>
                </a:moveTo>
                <a:lnTo>
                  <a:pt x="2102124" y="0"/>
                </a:lnTo>
                <a:lnTo>
                  <a:pt x="2086946" y="26756"/>
                </a:lnTo>
                <a:cubicBezTo>
                  <a:pt x="1911773" y="335552"/>
                  <a:pt x="1911773" y="335552"/>
                  <a:pt x="1911773" y="335552"/>
                </a:cubicBezTo>
                <a:cubicBezTo>
                  <a:pt x="1865182" y="414408"/>
                  <a:pt x="1865182" y="515344"/>
                  <a:pt x="1911773" y="594199"/>
                </a:cubicBezTo>
                <a:cubicBezTo>
                  <a:pt x="2629280" y="1859030"/>
                  <a:pt x="2629280" y="1859030"/>
                  <a:pt x="2629280" y="1859030"/>
                </a:cubicBezTo>
                <a:cubicBezTo>
                  <a:pt x="2652576" y="1900035"/>
                  <a:pt x="2685189" y="1933154"/>
                  <a:pt x="2723627" y="1956020"/>
                </a:cubicBezTo>
                <a:lnTo>
                  <a:pt x="2734544" y="1960685"/>
                </a:lnTo>
                <a:lnTo>
                  <a:pt x="2676021" y="2063851"/>
                </a:lnTo>
                <a:lnTo>
                  <a:pt x="2632495" y="2140578"/>
                </a:lnTo>
                <a:lnTo>
                  <a:pt x="2677641" y="2159871"/>
                </a:lnTo>
                <a:cubicBezTo>
                  <a:pt x="2702113" y="2166652"/>
                  <a:pt x="2727732" y="2170210"/>
                  <a:pt x="2754009" y="2170210"/>
                </a:cubicBezTo>
                <a:cubicBezTo>
                  <a:pt x="4376198" y="2170210"/>
                  <a:pt x="4376198" y="2170210"/>
                  <a:pt x="4376198" y="2170210"/>
                </a:cubicBezTo>
                <a:cubicBezTo>
                  <a:pt x="4477805" y="2170210"/>
                  <a:pt x="4575904" y="2113286"/>
                  <a:pt x="4624956" y="2020780"/>
                </a:cubicBezTo>
                <a:cubicBezTo>
                  <a:pt x="5437803" y="594055"/>
                  <a:pt x="5437803" y="594055"/>
                  <a:pt x="5437803" y="594055"/>
                </a:cubicBezTo>
                <a:cubicBezTo>
                  <a:pt x="5490358" y="505109"/>
                  <a:pt x="5490358" y="391256"/>
                  <a:pt x="5437803" y="302307"/>
                </a:cubicBezTo>
                <a:cubicBezTo>
                  <a:pt x="5387000" y="213137"/>
                  <a:pt x="5339373" y="129540"/>
                  <a:pt x="5294722" y="51168"/>
                </a:cubicBezTo>
                <a:lnTo>
                  <a:pt x="5265570" y="0"/>
                </a:lnTo>
                <a:lnTo>
                  <a:pt x="7476877" y="0"/>
                </a:lnTo>
                <a:lnTo>
                  <a:pt x="7476877" y="6858000"/>
                </a:lnTo>
                <a:lnTo>
                  <a:pt x="3343303" y="6858000"/>
                </a:lnTo>
                <a:lnTo>
                  <a:pt x="3297958" y="6778065"/>
                </a:lnTo>
                <a:cubicBezTo>
                  <a:pt x="3015657" y="6280421"/>
                  <a:pt x="2563976" y="5484189"/>
                  <a:pt x="1841286" y="4210218"/>
                </a:cubicBezTo>
                <a:cubicBezTo>
                  <a:pt x="1716144" y="3998418"/>
                  <a:pt x="1716144" y="3727316"/>
                  <a:pt x="1841286" y="3515516"/>
                </a:cubicBezTo>
                <a:cubicBezTo>
                  <a:pt x="1841286" y="3515516"/>
                  <a:pt x="1841286" y="3515516"/>
                  <a:pt x="2556859" y="2254092"/>
                </a:cubicBezTo>
                <a:lnTo>
                  <a:pt x="2617166" y="2147787"/>
                </a:lnTo>
                <a:lnTo>
                  <a:pt x="2615044" y="2146880"/>
                </a:lnTo>
                <a:cubicBezTo>
                  <a:pt x="2571686" y="2121084"/>
                  <a:pt x="2534897" y="2083728"/>
                  <a:pt x="2508620" y="2037473"/>
                </a:cubicBezTo>
                <a:cubicBezTo>
                  <a:pt x="2508620" y="2037473"/>
                  <a:pt x="2508620" y="2037473"/>
                  <a:pt x="1699276" y="610749"/>
                </a:cubicBezTo>
                <a:cubicBezTo>
                  <a:pt x="1646720" y="521803"/>
                  <a:pt x="1646720" y="407950"/>
                  <a:pt x="1699276" y="319000"/>
                </a:cubicBezTo>
                <a:cubicBezTo>
                  <a:pt x="1699276" y="319000"/>
                  <a:pt x="1699276" y="319000"/>
                  <a:pt x="1843322" y="650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CBEF5E-79E4-FB4E-836D-3C3E3FB7FC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6919" y="2945524"/>
            <a:ext cx="6457183" cy="227438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6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Penulisan</a:t>
            </a:r>
            <a:r>
              <a:rPr lang="en-US" sz="5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56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dasar-dasar</a:t>
            </a:r>
            <a:r>
              <a:rPr lang="en-US" sz="5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56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pemrograman</a:t>
            </a:r>
            <a:r>
              <a:rPr lang="en-US" sz="5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5600" dirty="0"/>
              <a:t>K</a:t>
            </a:r>
            <a:r>
              <a:rPr lang="en-US" sz="5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otlin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4B93721-934F-4F1E-A868-0B2BA110D3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1960" y="561256"/>
            <a:ext cx="1128382" cy="847206"/>
            <a:chOff x="7393391" y="1075612"/>
            <a:chExt cx="1128382" cy="847206"/>
          </a:xfrm>
        </p:grpSpPr>
        <p:sp>
          <p:nvSpPr>
            <p:cNvPr id="20" name="Freeform 5">
              <a:extLst>
                <a:ext uri="{FF2B5EF4-FFF2-40B4-BE49-F238E27FC236}">
                  <a16:creationId xmlns:a16="http://schemas.microsoft.com/office/drawing/2014/main" id="{99494AF8-52DE-4016-B1B9-5D16974BAE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93391" y="1327438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5">
              <a:extLst>
                <a:ext uri="{FF2B5EF4-FFF2-40B4-BE49-F238E27FC236}">
                  <a16:creationId xmlns:a16="http://schemas.microsoft.com/office/drawing/2014/main" id="{C27115E3-8DBD-460F-8EAD-44E1261741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971281" y="1075612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951919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2AE89-CEB4-9D4A-AEB9-565CAA659D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Deklarasi</a:t>
            </a:r>
            <a:r>
              <a:rPr lang="en-US" dirty="0"/>
              <a:t> </a:t>
            </a:r>
            <a:r>
              <a:rPr lang="en-US" dirty="0" err="1"/>
              <a:t>Variabel</a:t>
            </a:r>
            <a:r>
              <a:rPr lang="en-US" dirty="0"/>
              <a:t> pada Kotlin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84C7F7-1782-1B46-8D59-2F1AC5520811}"/>
              </a:ext>
            </a:extLst>
          </p:cNvPr>
          <p:cNvSpPr txBox="1"/>
          <p:nvPr/>
        </p:nvSpPr>
        <p:spPr>
          <a:xfrm>
            <a:off x="838200" y="1902103"/>
            <a:ext cx="460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val</a:t>
            </a:r>
            <a:endParaRPr lang="en-US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3583BC-CF60-454D-B2D8-7B7CED3228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347913"/>
            <a:ext cx="5054600" cy="18415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E6A230F-DF06-D041-BE79-AA360D87BA3E}"/>
              </a:ext>
            </a:extLst>
          </p:cNvPr>
          <p:cNvSpPr txBox="1"/>
          <p:nvPr/>
        </p:nvSpPr>
        <p:spPr>
          <a:xfrm>
            <a:off x="6299202" y="1902103"/>
            <a:ext cx="485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var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1093E43-B68E-0C45-B88D-4CC065B941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9202" y="2347913"/>
            <a:ext cx="5143500" cy="194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6261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03DC52-05B0-4442-9E5C-43DDF05D78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Penulisan</a:t>
            </a:r>
            <a:r>
              <a:rPr lang="en-US" dirty="0"/>
              <a:t> </a:t>
            </a:r>
            <a:r>
              <a:rPr lang="en-US" dirty="0" err="1"/>
              <a:t>deklarasi</a:t>
            </a:r>
            <a:r>
              <a:rPr lang="en-US" dirty="0"/>
              <a:t> </a:t>
            </a:r>
            <a:r>
              <a:rPr lang="en-US" dirty="0" err="1"/>
              <a:t>variabel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AEA6463-7C8E-0A49-9EBC-C2F536E975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45128" y="2774950"/>
            <a:ext cx="3225800" cy="17653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D240F7C-4C2B-A944-B479-A547EA758A45}"/>
              </a:ext>
            </a:extLst>
          </p:cNvPr>
          <p:cNvSpPr txBox="1"/>
          <p:nvPr/>
        </p:nvSpPr>
        <p:spPr>
          <a:xfrm>
            <a:off x="2286000" y="2082800"/>
            <a:ext cx="727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Kotlin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E50FBA-E243-904B-9A7E-6C7EAAC2599C}"/>
              </a:ext>
            </a:extLst>
          </p:cNvPr>
          <p:cNvSpPr txBox="1"/>
          <p:nvPr/>
        </p:nvSpPr>
        <p:spPr>
          <a:xfrm>
            <a:off x="8906933" y="1981200"/>
            <a:ext cx="576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Java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F9105E0-3DED-084E-800A-C7A75D76FF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2228" y="4994146"/>
            <a:ext cx="4801770" cy="98332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372BBB9-7AFC-FC4F-AB28-E40F1C8F1A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5128" y="4946593"/>
            <a:ext cx="4850872" cy="103321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3027F58-F726-8E49-8376-B955537A9A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52228" y="2682902"/>
            <a:ext cx="3835400" cy="191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6020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445</TotalTime>
  <Words>131</Words>
  <Application>Microsoft Macintosh PowerPoint</Application>
  <PresentationFormat>Widescreen</PresentationFormat>
  <Paragraphs>46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Office Theme</vt:lpstr>
      <vt:lpstr>Membuat aplikasi dasar menggunakan Kotlin</vt:lpstr>
      <vt:lpstr>Apa itu Kotlin</vt:lpstr>
      <vt:lpstr>Mengapa memilih kotlin ?</vt:lpstr>
      <vt:lpstr>Kelebihan Kotlin</vt:lpstr>
      <vt:lpstr>Kekurangan Kotlin</vt:lpstr>
      <vt:lpstr>Kotlin vs Java</vt:lpstr>
      <vt:lpstr>Penulisan dasar-dasar pemrograman Kotlin</vt:lpstr>
      <vt:lpstr>Deklarasi Variabel pada Kotlin</vt:lpstr>
      <vt:lpstr>Penulisan deklarasi variabel</vt:lpstr>
      <vt:lpstr>Konversi Tipe Data</vt:lpstr>
      <vt:lpstr>Konversi Tipe Data pada kotlin</vt:lpstr>
      <vt:lpstr>Safe call menghindari NullPointerException</vt:lpstr>
      <vt:lpstr>String template</vt:lpstr>
      <vt:lpstr>Range</vt:lpstr>
      <vt:lpstr>Penulisan if else pada Kotlin </vt:lpstr>
      <vt:lpstr>When Expression</vt:lpstr>
      <vt:lpstr>For Loop</vt:lpstr>
      <vt:lpstr>Function pada Kotlin</vt:lpstr>
      <vt:lpstr>Latihan Membuat Aplikasi Kalkulator Aritmetika dasar (Penjumlahan, Pengurangan, Pembagian, dan Perkalian)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Membuat aplikasi dasar menggunakan Kotlin</dc:title>
  <dc:creator>Gustu Maulana F</dc:creator>
  <cp:lastModifiedBy>Gustu Maulana F</cp:lastModifiedBy>
  <cp:revision>12</cp:revision>
  <dcterms:created xsi:type="dcterms:W3CDTF">2020-08-14T07:43:57Z</dcterms:created>
  <dcterms:modified xsi:type="dcterms:W3CDTF">2020-08-15T04:41:53Z</dcterms:modified>
</cp:coreProperties>
</file>